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7" r:id="rId2"/>
    <p:sldId id="256" r:id="rId3"/>
    <p:sldId id="264" r:id="rId4"/>
    <p:sldId id="265" r:id="rId5"/>
    <p:sldId id="267" r:id="rId6"/>
    <p:sldId id="266" r:id="rId7"/>
    <p:sldId id="269" r:id="rId8"/>
    <p:sldId id="268" r:id="rId9"/>
    <p:sldId id="270" r:id="rId10"/>
    <p:sldId id="262" r:id="rId11"/>
    <p:sldId id="271" r:id="rId12"/>
    <p:sldId id="272" r:id="rId13"/>
    <p:sldId id="274" r:id="rId14"/>
    <p:sldId id="273" r:id="rId15"/>
    <p:sldId id="260" r:id="rId16"/>
    <p:sldId id="275" r:id="rId17"/>
    <p:sldId id="276" r:id="rId18"/>
    <p:sldId id="258" r:id="rId19"/>
    <p:sldId id="259" r:id="rId20"/>
    <p:sldId id="277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78" r:id="rId32"/>
    <p:sldId id="289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121"/>
    <a:srgbClr val="424242"/>
    <a:srgbClr val="5E5E5E"/>
    <a:srgbClr val="A8B1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22"/>
    <p:restoredTop sz="96327"/>
  </p:normalViewPr>
  <p:slideViewPr>
    <p:cSldViewPr snapToGrid="0" snapToObjects="1">
      <p:cViewPr varScale="1">
        <p:scale>
          <a:sx n="113" d="100"/>
          <a:sy n="113" d="100"/>
        </p:scale>
        <p:origin x="176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805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6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84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3351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52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76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8228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221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44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47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16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7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798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131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24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51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721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F03067F-D6B0-DE49-8EA1-B79CE40BF542}" type="datetimeFigureOut">
              <a:rPr lang="en-US" smtClean="0"/>
              <a:t>6/24/22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8E1E802-8572-7E4E-94F5-A150160D3F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9530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68080D-C0E7-F94F-A45B-1CEF553593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61" b="35148"/>
          <a:stretch/>
        </p:blipFill>
        <p:spPr>
          <a:xfrm>
            <a:off x="2125697" y="1373277"/>
            <a:ext cx="7940606" cy="22226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4D7707-1DCC-484E-AF29-E0D6F27E2B34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53551" y="0"/>
            <a:ext cx="2717549" cy="19755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4E1F2AD-9D4B-C44C-BE5C-ED08BD94A0B5}"/>
              </a:ext>
            </a:extLst>
          </p:cNvPr>
          <p:cNvSpPr txBox="1"/>
          <p:nvPr/>
        </p:nvSpPr>
        <p:spPr>
          <a:xfrm>
            <a:off x="0" y="3723151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MEMBANGUN KARIR </a:t>
            </a:r>
            <a:r>
              <a:rPr lang="en-US" sz="48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PROGRAMMER</a:t>
            </a:r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 </a:t>
            </a:r>
          </a:p>
          <a:p>
            <a:pPr algn="ctr"/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DI DUNIA </a:t>
            </a:r>
            <a:r>
              <a:rPr lang="en-US" sz="48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INDUSTRI</a:t>
            </a:r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 4.0</a:t>
            </a:r>
            <a:endParaRPr lang="en-ID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060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3004448" y="3075057"/>
            <a:ext cx="61831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INDUSTRIAL REVOLUTION</a:t>
            </a:r>
          </a:p>
        </p:txBody>
      </p:sp>
    </p:spTree>
    <p:extLst>
      <p:ext uri="{BB962C8B-B14F-4D97-AF65-F5344CB8AC3E}">
        <p14:creationId xmlns:p14="http://schemas.microsoft.com/office/powerpoint/2010/main" val="2628305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8" name="Picture 4" descr="Rajin Baca Buku Ternyata Jadi Kunci Kesuksesan Erick Thohir | Indozone.id">
            <a:extLst>
              <a:ext uri="{FF2B5EF4-FFF2-40B4-BE49-F238E27FC236}">
                <a16:creationId xmlns:a16="http://schemas.microsoft.com/office/drawing/2014/main" id="{C4FB8E67-AFDF-4143-8618-6F0B9AB3A3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589" y="665691"/>
            <a:ext cx="7368822" cy="5526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579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2FE12E-47E5-BF45-9C89-8B3788410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721" y="254000"/>
            <a:ext cx="5114557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916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4857E3-7724-A946-97A5-C5F45BD4CF9A}"/>
              </a:ext>
            </a:extLst>
          </p:cNvPr>
          <p:cNvSpPr txBox="1"/>
          <p:nvPr/>
        </p:nvSpPr>
        <p:spPr>
          <a:xfrm>
            <a:off x="1048658" y="804099"/>
            <a:ext cx="8942008" cy="4822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200000"/>
              </a:lnSpc>
              <a:buFont typeface="Wingdings" pitchFamily="2" charset="2"/>
              <a:buChar char="v"/>
            </a:pPr>
            <a:r>
              <a:rPr lang="en-US" sz="4000" dirty="0"/>
              <a:t>Critical Thinking</a:t>
            </a:r>
          </a:p>
          <a:p>
            <a:pPr marL="571500" indent="-571500">
              <a:lnSpc>
                <a:spcPct val="200000"/>
              </a:lnSpc>
              <a:buFont typeface="Wingdings" pitchFamily="2" charset="2"/>
              <a:buChar char="v"/>
            </a:pPr>
            <a:r>
              <a:rPr lang="en-US" sz="4000" dirty="0"/>
              <a:t>Collaboration</a:t>
            </a:r>
          </a:p>
          <a:p>
            <a:pPr marL="571500" indent="-571500">
              <a:lnSpc>
                <a:spcPct val="200000"/>
              </a:lnSpc>
              <a:buFont typeface="Wingdings" pitchFamily="2" charset="2"/>
              <a:buChar char="v"/>
            </a:pPr>
            <a:r>
              <a:rPr lang="en-US" sz="4000" dirty="0"/>
              <a:t>Communication</a:t>
            </a:r>
          </a:p>
          <a:p>
            <a:pPr marL="571500" indent="-571500">
              <a:lnSpc>
                <a:spcPct val="200000"/>
              </a:lnSpc>
              <a:buFont typeface="Wingdings" pitchFamily="2" charset="2"/>
              <a:buChar char="v"/>
            </a:pPr>
            <a:r>
              <a:rPr lang="en-US" sz="4000" dirty="0"/>
              <a:t>Creativity</a:t>
            </a:r>
          </a:p>
        </p:txBody>
      </p:sp>
    </p:spTree>
    <p:extLst>
      <p:ext uri="{BB962C8B-B14F-4D97-AF65-F5344CB8AC3E}">
        <p14:creationId xmlns:p14="http://schemas.microsoft.com/office/powerpoint/2010/main" val="2903013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E8D0C6-AB91-AE42-9877-4DD3972762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460"/>
          <a:stretch/>
        </p:blipFill>
        <p:spPr>
          <a:xfrm>
            <a:off x="1969167" y="898261"/>
            <a:ext cx="8253665" cy="506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7471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269725" y="3075057"/>
            <a:ext cx="11652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Software </a:t>
            </a:r>
            <a:r>
              <a:rPr lang="en-US" sz="4000" dirty="0">
                <a:solidFill>
                  <a:srgbClr val="00B0F0"/>
                </a:solidFill>
              </a:rPr>
              <a:t>Development</a:t>
            </a:r>
            <a:r>
              <a:rPr lang="en-US" sz="4000" dirty="0"/>
              <a:t> vs Software </a:t>
            </a:r>
            <a:r>
              <a:rPr lang="en-US" sz="4000" dirty="0">
                <a:solidFill>
                  <a:srgbClr val="00B0F0"/>
                </a:solidFill>
              </a:rPr>
              <a:t>Engineer</a:t>
            </a:r>
            <a:r>
              <a:rPr lang="en-US" sz="4000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4168722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1382368" y="2767280"/>
            <a:ext cx="94272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/>
              <a:t>Secara</a:t>
            </a:r>
            <a:r>
              <a:rPr lang="en-US" sz="4000" dirty="0"/>
              <a:t> </a:t>
            </a:r>
            <a:r>
              <a:rPr lang="en-US" sz="4000" dirty="0" err="1"/>
              <a:t>sederhana</a:t>
            </a:r>
            <a:r>
              <a:rPr lang="en-US" sz="4000" dirty="0"/>
              <a:t> </a:t>
            </a:r>
            <a:r>
              <a:rPr lang="en-US" sz="4000" dirty="0" err="1"/>
              <a:t>keduanya</a:t>
            </a:r>
            <a:r>
              <a:rPr lang="en-US" sz="4000" dirty="0"/>
              <a:t> </a:t>
            </a:r>
            <a:r>
              <a:rPr lang="en-US" sz="4000" dirty="0" err="1"/>
              <a:t>sama</a:t>
            </a:r>
            <a:r>
              <a:rPr lang="en-US" sz="4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544244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1382368" y="3075057"/>
            <a:ext cx="9427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Sama </a:t>
            </a:r>
            <a:r>
              <a:rPr lang="en-US" sz="4000" dirty="0" err="1"/>
              <a:t>sama</a:t>
            </a:r>
            <a:r>
              <a:rPr lang="en-US" sz="4000" dirty="0"/>
              <a:t> </a:t>
            </a:r>
            <a:r>
              <a:rPr lang="en-US" sz="4000" dirty="0" err="1">
                <a:solidFill>
                  <a:srgbClr val="00B0F0"/>
                </a:solidFill>
              </a:rPr>
              <a:t>ngoding</a:t>
            </a:r>
            <a:endParaRPr lang="en-US" sz="40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5027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3533439" y="920621"/>
            <a:ext cx="5125121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rgbClr val="00B0F0"/>
                </a:solidFill>
              </a:rPr>
              <a:t>Coder</a:t>
            </a:r>
          </a:p>
          <a:p>
            <a:pPr algn="ctr"/>
            <a:r>
              <a:rPr lang="en-US" sz="4000" dirty="0"/>
              <a:t> vs </a:t>
            </a:r>
          </a:p>
          <a:p>
            <a:pPr algn="ctr"/>
            <a:r>
              <a:rPr lang="en-US" sz="4000" dirty="0">
                <a:solidFill>
                  <a:srgbClr val="00B0F0"/>
                </a:solidFill>
              </a:rPr>
              <a:t>Programmer</a:t>
            </a:r>
          </a:p>
          <a:p>
            <a:pPr algn="ctr"/>
            <a:r>
              <a:rPr lang="en-US" sz="4000" dirty="0"/>
              <a:t> vs </a:t>
            </a:r>
          </a:p>
          <a:p>
            <a:pPr algn="ctr"/>
            <a:r>
              <a:rPr lang="en-US" sz="4000" dirty="0">
                <a:solidFill>
                  <a:srgbClr val="00B0F0"/>
                </a:solidFill>
              </a:rPr>
              <a:t>Software Developer</a:t>
            </a:r>
          </a:p>
          <a:p>
            <a:pPr algn="ctr"/>
            <a:r>
              <a:rPr lang="en-US" sz="4000" dirty="0"/>
              <a:t> vs </a:t>
            </a:r>
          </a:p>
          <a:p>
            <a:pPr algn="ctr"/>
            <a:r>
              <a:rPr lang="en-US" sz="4000" dirty="0">
                <a:solidFill>
                  <a:srgbClr val="00B0F0"/>
                </a:solidFill>
              </a:rPr>
              <a:t>Software Engineer</a:t>
            </a:r>
          </a:p>
          <a:p>
            <a:pPr algn="ctr"/>
            <a:r>
              <a:rPr lang="en-US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40862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598309" y="1518932"/>
            <a:ext cx="109953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 </a:t>
            </a:r>
            <a:r>
              <a:rPr lang="en-US" sz="3200" b="1" dirty="0">
                <a:solidFill>
                  <a:srgbClr val="00B0F0"/>
                </a:solidFill>
              </a:rPr>
              <a:t>computer programmer</a:t>
            </a:r>
            <a:r>
              <a:rPr lang="en-US" sz="3200" dirty="0"/>
              <a:t>, sometimes referred to as a </a:t>
            </a:r>
            <a:r>
              <a:rPr lang="en-US" sz="3200" dirty="0">
                <a:solidFill>
                  <a:srgbClr val="00B0F0"/>
                </a:solidFill>
              </a:rPr>
              <a:t>software developer</a:t>
            </a:r>
            <a:r>
              <a:rPr lang="en-US" sz="3200" dirty="0"/>
              <a:t>, a </a:t>
            </a:r>
            <a:r>
              <a:rPr lang="en-US" sz="3200" dirty="0">
                <a:solidFill>
                  <a:srgbClr val="00B0F0"/>
                </a:solidFill>
              </a:rPr>
              <a:t>software engineer</a:t>
            </a:r>
            <a:r>
              <a:rPr lang="en-US" sz="3200" dirty="0"/>
              <a:t>, a </a:t>
            </a:r>
            <a:r>
              <a:rPr lang="en-US" sz="3200" dirty="0">
                <a:solidFill>
                  <a:srgbClr val="00B0F0"/>
                </a:solidFill>
              </a:rPr>
              <a:t>programmer</a:t>
            </a:r>
            <a:r>
              <a:rPr lang="en-US" sz="3200" dirty="0"/>
              <a:t>, or more recently a </a:t>
            </a:r>
            <a:r>
              <a:rPr lang="en-US" sz="3200" dirty="0">
                <a:solidFill>
                  <a:srgbClr val="00B0F0"/>
                </a:solidFill>
              </a:rPr>
              <a:t>coder</a:t>
            </a:r>
            <a:r>
              <a:rPr lang="en-US" sz="3200" dirty="0"/>
              <a:t> (especially in more informal contexts), is a person who creates </a:t>
            </a:r>
            <a:r>
              <a:rPr lang="en-US" sz="3200" b="1" dirty="0"/>
              <a:t>computer software</a:t>
            </a:r>
            <a:r>
              <a:rPr lang="en-US" sz="3200" dirty="0"/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7E37AE-6F1A-EF48-8E07-BE172317CF7F}"/>
              </a:ext>
            </a:extLst>
          </p:cNvPr>
          <p:cNvSpPr/>
          <p:nvPr/>
        </p:nvSpPr>
        <p:spPr>
          <a:xfrm>
            <a:off x="3668892" y="4486112"/>
            <a:ext cx="48542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Source :</a:t>
            </a:r>
          </a:p>
          <a:p>
            <a:pPr algn="ctr"/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/wiki/Programmer</a:t>
            </a:r>
          </a:p>
        </p:txBody>
      </p:sp>
    </p:spTree>
    <p:extLst>
      <p:ext uri="{BB962C8B-B14F-4D97-AF65-F5344CB8AC3E}">
        <p14:creationId xmlns:p14="http://schemas.microsoft.com/office/powerpoint/2010/main" val="2560086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4988966" y="3075057"/>
            <a:ext cx="22140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SOCIETY</a:t>
            </a:r>
          </a:p>
        </p:txBody>
      </p:sp>
    </p:spTree>
    <p:extLst>
      <p:ext uri="{BB962C8B-B14F-4D97-AF65-F5344CB8AC3E}">
        <p14:creationId xmlns:p14="http://schemas.microsoft.com/office/powerpoint/2010/main" val="16925304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326E7D89-F1F3-2048-BD8B-A74F52E18949}"/>
              </a:ext>
            </a:extLst>
          </p:cNvPr>
          <p:cNvSpPr/>
          <p:nvPr/>
        </p:nvSpPr>
        <p:spPr>
          <a:xfrm>
            <a:off x="3028595" y="674383"/>
            <a:ext cx="6134801" cy="5748996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282759A-9368-FF4F-B9A0-40DB621C407B}"/>
              </a:ext>
            </a:extLst>
          </p:cNvPr>
          <p:cNvSpPr/>
          <p:nvPr/>
        </p:nvSpPr>
        <p:spPr>
          <a:xfrm>
            <a:off x="3912306" y="2330647"/>
            <a:ext cx="4367388" cy="4092732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A000087-307D-CF41-94F1-7E2CCF7F8DE6}"/>
              </a:ext>
            </a:extLst>
          </p:cNvPr>
          <p:cNvSpPr/>
          <p:nvPr/>
        </p:nvSpPr>
        <p:spPr>
          <a:xfrm>
            <a:off x="4619979" y="3471337"/>
            <a:ext cx="2952042" cy="2952042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958F8FB-CC0E-6845-A456-96FBB41DDAF4}"/>
              </a:ext>
            </a:extLst>
          </p:cNvPr>
          <p:cNvSpPr/>
          <p:nvPr/>
        </p:nvSpPr>
        <p:spPr>
          <a:xfrm>
            <a:off x="5254977" y="4741334"/>
            <a:ext cx="1682045" cy="168204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A39FDF-1943-8548-80DF-19771B814B7A}"/>
              </a:ext>
            </a:extLst>
          </p:cNvPr>
          <p:cNvSpPr/>
          <p:nvPr/>
        </p:nvSpPr>
        <p:spPr>
          <a:xfrm>
            <a:off x="5592495" y="5397690"/>
            <a:ext cx="1007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CODER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984D98-8165-9E44-8DAA-38D24FC2F3B2}"/>
              </a:ext>
            </a:extLst>
          </p:cNvPr>
          <p:cNvSpPr/>
          <p:nvPr/>
        </p:nvSpPr>
        <p:spPr>
          <a:xfrm>
            <a:off x="5166095" y="4084977"/>
            <a:ext cx="1859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PROGRAMMER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ED8886-2E45-7F4D-A055-69369DE9866D}"/>
              </a:ext>
            </a:extLst>
          </p:cNvPr>
          <p:cNvSpPr/>
          <p:nvPr/>
        </p:nvSpPr>
        <p:spPr>
          <a:xfrm>
            <a:off x="4737291" y="2814980"/>
            <a:ext cx="2717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SOFTWARE DEVELOPER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8D5067-6E79-8E48-8C79-CD7255285D72}"/>
              </a:ext>
            </a:extLst>
          </p:cNvPr>
          <p:cNvSpPr/>
          <p:nvPr/>
        </p:nvSpPr>
        <p:spPr>
          <a:xfrm>
            <a:off x="4827058" y="1317849"/>
            <a:ext cx="2537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3458392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5056292" y="2721114"/>
            <a:ext cx="20794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Coder?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DE32D8-BB14-DA47-902E-6AC94DE2EC56}"/>
              </a:ext>
            </a:extLst>
          </p:cNvPr>
          <p:cNvSpPr txBox="1"/>
          <p:nvPr/>
        </p:nvSpPr>
        <p:spPr>
          <a:xfrm>
            <a:off x="4374213" y="3433479"/>
            <a:ext cx="3443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Orang yang </a:t>
            </a:r>
            <a:r>
              <a:rPr lang="en-US" sz="2000" dirty="0" err="1"/>
              <a:t>menulis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B0F0"/>
                </a:solidFill>
              </a:rPr>
              <a:t>code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657160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4306085" y="2725593"/>
            <a:ext cx="35798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Programmer?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DE32D8-BB14-DA47-902E-6AC94DE2EC56}"/>
              </a:ext>
            </a:extLst>
          </p:cNvPr>
          <p:cNvSpPr txBox="1"/>
          <p:nvPr/>
        </p:nvSpPr>
        <p:spPr>
          <a:xfrm>
            <a:off x="4011933" y="3429000"/>
            <a:ext cx="4168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Orang yang </a:t>
            </a:r>
            <a:r>
              <a:rPr lang="en-US" sz="2000" dirty="0" err="1"/>
              <a:t>membuat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B0F0"/>
                </a:solidFill>
              </a:rPr>
              <a:t>program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09090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598307" y="1859340"/>
            <a:ext cx="109953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 </a:t>
            </a:r>
            <a:r>
              <a:rPr lang="en-US" sz="3200" b="1" dirty="0">
                <a:solidFill>
                  <a:srgbClr val="00B0F0"/>
                </a:solidFill>
              </a:rPr>
              <a:t>computer program </a:t>
            </a:r>
            <a:r>
              <a:rPr lang="en-US" sz="3200" dirty="0"/>
              <a:t>is a </a:t>
            </a:r>
            <a:r>
              <a:rPr lang="en-US" sz="3200" dirty="0">
                <a:solidFill>
                  <a:srgbClr val="00B0F0"/>
                </a:solidFill>
              </a:rPr>
              <a:t>sequence of instructions </a:t>
            </a:r>
            <a:r>
              <a:rPr lang="en-US" sz="3200" dirty="0"/>
              <a:t>in a programming language that a computer can </a:t>
            </a:r>
            <a:r>
              <a:rPr lang="en-US" sz="3200" dirty="0">
                <a:solidFill>
                  <a:srgbClr val="00B0F0"/>
                </a:solidFill>
              </a:rPr>
              <a:t>execute</a:t>
            </a:r>
            <a:r>
              <a:rPr lang="en-US" sz="3200" dirty="0"/>
              <a:t> or </a:t>
            </a:r>
            <a:r>
              <a:rPr lang="en-US" sz="3200" dirty="0">
                <a:solidFill>
                  <a:srgbClr val="00B0F0"/>
                </a:solidFill>
              </a:rPr>
              <a:t>interpret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7E37AE-6F1A-EF48-8E07-BE172317CF7F}"/>
              </a:ext>
            </a:extLst>
          </p:cNvPr>
          <p:cNvSpPr/>
          <p:nvPr/>
        </p:nvSpPr>
        <p:spPr>
          <a:xfrm>
            <a:off x="3243293" y="3853934"/>
            <a:ext cx="57054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Source :</a:t>
            </a:r>
          </a:p>
          <a:p>
            <a:pPr algn="ctr"/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Computer_program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630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3381955" y="2630803"/>
            <a:ext cx="54280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Software </a:t>
            </a:r>
            <a:r>
              <a:rPr lang="en-US" sz="4000" dirty="0">
                <a:solidFill>
                  <a:srgbClr val="00B0F0"/>
                </a:solidFill>
              </a:rPr>
              <a:t>Developer</a:t>
            </a:r>
            <a:r>
              <a:rPr lang="en-US" sz="4000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DE32D8-BB14-DA47-902E-6AC94DE2EC56}"/>
              </a:ext>
            </a:extLst>
          </p:cNvPr>
          <p:cNvSpPr txBox="1"/>
          <p:nvPr/>
        </p:nvSpPr>
        <p:spPr>
          <a:xfrm>
            <a:off x="3329055" y="3313289"/>
            <a:ext cx="55338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Orang yang </a:t>
            </a:r>
            <a:r>
              <a:rPr lang="en-US" sz="2000" dirty="0" err="1"/>
              <a:t>membangun</a:t>
            </a:r>
            <a:r>
              <a:rPr lang="en-US" sz="2000" dirty="0"/>
              <a:t> </a:t>
            </a:r>
            <a:r>
              <a:rPr lang="en-US" sz="2000" dirty="0" err="1">
                <a:solidFill>
                  <a:srgbClr val="00B0F0"/>
                </a:solidFill>
              </a:rPr>
              <a:t>perangkat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 err="1">
                <a:solidFill>
                  <a:srgbClr val="00B0F0"/>
                </a:solidFill>
              </a:rPr>
              <a:t>lunak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112540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598305" y="1487087"/>
            <a:ext cx="109953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B0F0"/>
                </a:solidFill>
              </a:rPr>
              <a:t>Software development </a:t>
            </a:r>
            <a:r>
              <a:rPr lang="en-US" sz="3200" dirty="0"/>
              <a:t>is the process of </a:t>
            </a:r>
            <a:r>
              <a:rPr lang="en-US" sz="3200" dirty="0">
                <a:solidFill>
                  <a:srgbClr val="00B0F0"/>
                </a:solidFill>
              </a:rPr>
              <a:t>conceiving</a:t>
            </a:r>
            <a:r>
              <a:rPr lang="en-US" sz="3200" dirty="0"/>
              <a:t>, </a:t>
            </a:r>
            <a:r>
              <a:rPr lang="en-US" sz="3200" dirty="0">
                <a:solidFill>
                  <a:srgbClr val="00B0F0"/>
                </a:solidFill>
              </a:rPr>
              <a:t>specifying</a:t>
            </a:r>
            <a:r>
              <a:rPr lang="en-US" sz="3200" dirty="0"/>
              <a:t>, </a:t>
            </a:r>
            <a:r>
              <a:rPr lang="en-US" sz="3200" dirty="0">
                <a:solidFill>
                  <a:srgbClr val="00B0F0"/>
                </a:solidFill>
              </a:rPr>
              <a:t>designing</a:t>
            </a:r>
            <a:r>
              <a:rPr lang="en-US" sz="3200" dirty="0"/>
              <a:t>, </a:t>
            </a:r>
            <a:r>
              <a:rPr lang="en-US" sz="3200" dirty="0">
                <a:solidFill>
                  <a:srgbClr val="00B0F0"/>
                </a:solidFill>
              </a:rPr>
              <a:t>programming</a:t>
            </a:r>
            <a:r>
              <a:rPr lang="en-US" sz="3200" dirty="0"/>
              <a:t>, </a:t>
            </a:r>
            <a:r>
              <a:rPr lang="en-US" sz="3200" dirty="0">
                <a:solidFill>
                  <a:srgbClr val="00B0F0"/>
                </a:solidFill>
              </a:rPr>
              <a:t>documenting</a:t>
            </a:r>
            <a:r>
              <a:rPr lang="en-US" sz="3200" dirty="0"/>
              <a:t>, </a:t>
            </a:r>
            <a:r>
              <a:rPr lang="en-US" sz="3200" dirty="0">
                <a:solidFill>
                  <a:srgbClr val="00B0F0"/>
                </a:solidFill>
              </a:rPr>
              <a:t>testing</a:t>
            </a:r>
            <a:r>
              <a:rPr lang="en-US" sz="3200" dirty="0"/>
              <a:t>, and </a:t>
            </a:r>
            <a:r>
              <a:rPr lang="en-US" sz="3200" dirty="0">
                <a:solidFill>
                  <a:srgbClr val="00B0F0"/>
                </a:solidFill>
              </a:rPr>
              <a:t>bug fixing </a:t>
            </a:r>
            <a:r>
              <a:rPr lang="en-US" sz="3200" dirty="0"/>
              <a:t>involved in creating and </a:t>
            </a:r>
            <a:r>
              <a:rPr lang="en-US" sz="3200" dirty="0">
                <a:solidFill>
                  <a:srgbClr val="00B0F0"/>
                </a:solidFill>
              </a:rPr>
              <a:t>maintaining</a:t>
            </a:r>
            <a:r>
              <a:rPr lang="en-US" sz="3200" dirty="0"/>
              <a:t> applications, frameworks, or other software components</a:t>
            </a:r>
            <a:endParaRPr lang="en-US" sz="3200" dirty="0">
              <a:solidFill>
                <a:srgbClr val="00B0F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7E37AE-6F1A-EF48-8E07-BE172317CF7F}"/>
              </a:ext>
            </a:extLst>
          </p:cNvPr>
          <p:cNvSpPr/>
          <p:nvPr/>
        </p:nvSpPr>
        <p:spPr>
          <a:xfrm>
            <a:off x="3053339" y="4271622"/>
            <a:ext cx="60853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Source :</a:t>
            </a:r>
          </a:p>
          <a:p>
            <a:pPr algn="ctr"/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Software_development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69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3601565" y="2605403"/>
            <a:ext cx="49888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Software </a:t>
            </a:r>
            <a:r>
              <a:rPr lang="en-US" sz="4000" dirty="0">
                <a:solidFill>
                  <a:srgbClr val="00B0F0"/>
                </a:solidFill>
              </a:rPr>
              <a:t>Engineer</a:t>
            </a:r>
            <a:r>
              <a:rPr lang="en-US" sz="4000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DE32D8-BB14-DA47-902E-6AC94DE2EC56}"/>
              </a:ext>
            </a:extLst>
          </p:cNvPr>
          <p:cNvSpPr txBox="1"/>
          <p:nvPr/>
        </p:nvSpPr>
        <p:spPr>
          <a:xfrm>
            <a:off x="3378747" y="3313289"/>
            <a:ext cx="54345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Orang yang </a:t>
            </a:r>
            <a:r>
              <a:rPr lang="en-US" sz="2000" dirty="0" err="1"/>
              <a:t>merekayasa</a:t>
            </a:r>
            <a:r>
              <a:rPr lang="en-US" sz="2000" dirty="0"/>
              <a:t> </a:t>
            </a:r>
            <a:r>
              <a:rPr lang="en-US" sz="2000" dirty="0" err="1">
                <a:solidFill>
                  <a:srgbClr val="00B0F0"/>
                </a:solidFill>
              </a:rPr>
              <a:t>perangkat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 err="1">
                <a:solidFill>
                  <a:srgbClr val="00B0F0"/>
                </a:solidFill>
              </a:rPr>
              <a:t>lunak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4811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598303" y="1789064"/>
            <a:ext cx="109953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 </a:t>
            </a:r>
            <a:r>
              <a:rPr lang="en-US" sz="3200" dirty="0">
                <a:solidFill>
                  <a:srgbClr val="00B0F0"/>
                </a:solidFill>
              </a:rPr>
              <a:t>software engineer </a:t>
            </a:r>
            <a:r>
              <a:rPr lang="en-US" sz="3200" dirty="0"/>
              <a:t>is a person who applies the </a:t>
            </a:r>
            <a:r>
              <a:rPr lang="en-US" sz="3200" dirty="0">
                <a:solidFill>
                  <a:srgbClr val="00B0F0"/>
                </a:solidFill>
              </a:rPr>
              <a:t>principles of software engineering </a:t>
            </a:r>
            <a:r>
              <a:rPr lang="en-US" sz="3200" dirty="0"/>
              <a:t>to design, develop, maintain, test, and evaluate computer software.</a:t>
            </a:r>
            <a:endParaRPr lang="en-US" sz="3200" dirty="0">
              <a:solidFill>
                <a:srgbClr val="00B0F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7E37AE-6F1A-EF48-8E07-BE172317CF7F}"/>
              </a:ext>
            </a:extLst>
          </p:cNvPr>
          <p:cNvSpPr/>
          <p:nvPr/>
        </p:nvSpPr>
        <p:spPr>
          <a:xfrm>
            <a:off x="3139095" y="3801254"/>
            <a:ext cx="59137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Source :</a:t>
            </a:r>
          </a:p>
          <a:p>
            <a:pPr algn="ctr"/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Software_engineering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0568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8D77F6-E545-FE4B-B17C-228BDAF1FD6C}"/>
              </a:ext>
            </a:extLst>
          </p:cNvPr>
          <p:cNvSpPr txBox="1"/>
          <p:nvPr/>
        </p:nvSpPr>
        <p:spPr>
          <a:xfrm>
            <a:off x="2004973" y="2605403"/>
            <a:ext cx="818204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Principles</a:t>
            </a:r>
            <a:r>
              <a:rPr lang="en-US" sz="4000" dirty="0">
                <a:solidFill>
                  <a:srgbClr val="00B0F0"/>
                </a:solidFill>
              </a:rPr>
              <a:t> Software Engineering</a:t>
            </a:r>
            <a:r>
              <a:rPr lang="en-US" sz="4000" dirty="0"/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DE32D8-BB14-DA47-902E-6AC94DE2EC56}"/>
              </a:ext>
            </a:extLst>
          </p:cNvPr>
          <p:cNvSpPr txBox="1"/>
          <p:nvPr/>
        </p:nvSpPr>
        <p:spPr>
          <a:xfrm>
            <a:off x="3378747" y="3313289"/>
            <a:ext cx="53270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Prinsip</a:t>
            </a:r>
            <a:r>
              <a:rPr lang="en-US" sz="2000" dirty="0"/>
              <a:t> – </a:t>
            </a:r>
            <a:r>
              <a:rPr lang="en-US" sz="2000" dirty="0" err="1"/>
              <a:t>prinsip</a:t>
            </a:r>
            <a:r>
              <a:rPr lang="en-US" sz="2000" dirty="0"/>
              <a:t> </a:t>
            </a:r>
            <a:r>
              <a:rPr lang="en-US" sz="2000" dirty="0" err="1"/>
              <a:t>rekayasa</a:t>
            </a:r>
            <a:r>
              <a:rPr lang="en-US" sz="2000" dirty="0"/>
              <a:t> </a:t>
            </a:r>
            <a:r>
              <a:rPr lang="en-US" sz="2000" dirty="0" err="1">
                <a:solidFill>
                  <a:srgbClr val="00B0F0"/>
                </a:solidFill>
              </a:rPr>
              <a:t>perangkat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 err="1">
                <a:solidFill>
                  <a:srgbClr val="00B0F0"/>
                </a:solidFill>
              </a:rPr>
              <a:t>lunak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979161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4857E3-7724-A946-97A5-C5F45BD4CF9A}"/>
              </a:ext>
            </a:extLst>
          </p:cNvPr>
          <p:cNvSpPr txBox="1"/>
          <p:nvPr/>
        </p:nvSpPr>
        <p:spPr>
          <a:xfrm>
            <a:off x="1048658" y="1684633"/>
            <a:ext cx="8942008" cy="4454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dirty="0"/>
              <a:t>Rigor and </a:t>
            </a:r>
            <a:r>
              <a:rPr lang="en-US" sz="2400" dirty="0">
                <a:solidFill>
                  <a:srgbClr val="00B0F0"/>
                </a:solidFill>
              </a:rPr>
              <a:t>Formality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dirty="0"/>
              <a:t>Separation of Concerns</a:t>
            </a:r>
          </a:p>
          <a:p>
            <a:pPr marL="914400" lvl="1" indent="-45720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2400" dirty="0"/>
              <a:t>Modularity</a:t>
            </a:r>
          </a:p>
          <a:p>
            <a:pPr marL="914400" lvl="1" indent="-45720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2400" dirty="0"/>
              <a:t>Abstraction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dirty="0">
                <a:solidFill>
                  <a:srgbClr val="00B0F0"/>
                </a:solidFill>
              </a:rPr>
              <a:t>Anticipation</a:t>
            </a:r>
            <a:r>
              <a:rPr lang="en-US" sz="2400" dirty="0"/>
              <a:t> of Change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dirty="0"/>
              <a:t>Generality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dirty="0"/>
              <a:t>Incremental </a:t>
            </a:r>
            <a:r>
              <a:rPr lang="en-US" sz="2400" dirty="0">
                <a:solidFill>
                  <a:srgbClr val="00B0F0"/>
                </a:solidFill>
              </a:rPr>
              <a:t>Development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dirty="0"/>
              <a:t>Consistency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8EE003-AC15-9B49-B13F-13799D3AB627}"/>
              </a:ext>
            </a:extLst>
          </p:cNvPr>
          <p:cNvSpPr txBox="1"/>
          <p:nvPr/>
        </p:nvSpPr>
        <p:spPr>
          <a:xfrm>
            <a:off x="1048658" y="550826"/>
            <a:ext cx="88216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Principles of</a:t>
            </a:r>
            <a:r>
              <a:rPr lang="en-US" sz="4000" dirty="0">
                <a:solidFill>
                  <a:srgbClr val="00B0F0"/>
                </a:solidFill>
              </a:rPr>
              <a:t> Software Engineering</a:t>
            </a:r>
            <a:r>
              <a:rPr lang="en-US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11050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engenal Semi Nomaden: Pola yang Muncul di Masyarakat Praaksara">
            <a:extLst>
              <a:ext uri="{FF2B5EF4-FFF2-40B4-BE49-F238E27FC236}">
                <a16:creationId xmlns:a16="http://schemas.microsoft.com/office/drawing/2014/main" id="{D0E51A82-88BA-D74A-ADE1-284FF85BB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597" y="1140178"/>
            <a:ext cx="9156913" cy="4784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18382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4857E3-7724-A946-97A5-C5F45BD4CF9A}"/>
              </a:ext>
            </a:extLst>
          </p:cNvPr>
          <p:cNvSpPr txBox="1"/>
          <p:nvPr/>
        </p:nvSpPr>
        <p:spPr>
          <a:xfrm>
            <a:off x="1048658" y="1808810"/>
            <a:ext cx="8942008" cy="3888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dirty="0"/>
              <a:t>KISS</a:t>
            </a:r>
          </a:p>
          <a:p>
            <a:pPr marL="914400" lvl="1" indent="-45720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2800" dirty="0"/>
              <a:t>Keep It Simple, </a:t>
            </a:r>
            <a:r>
              <a:rPr lang="en-US" sz="2800" strike="sngStrike" dirty="0">
                <a:solidFill>
                  <a:srgbClr val="00B0F0"/>
                </a:solidFill>
              </a:rPr>
              <a:t>Stupid</a:t>
            </a:r>
            <a:r>
              <a:rPr lang="en-US" sz="2800" dirty="0">
                <a:solidFill>
                  <a:srgbClr val="00B0F0"/>
                </a:solidFill>
              </a:rPr>
              <a:t>!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dirty="0"/>
              <a:t>DRY</a:t>
            </a:r>
          </a:p>
          <a:p>
            <a:pPr marL="914400" lvl="1" indent="-45720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2800" dirty="0"/>
              <a:t>Do Not </a:t>
            </a:r>
            <a:r>
              <a:rPr lang="en-US" sz="2800" dirty="0">
                <a:solidFill>
                  <a:srgbClr val="00B0F0"/>
                </a:solidFill>
              </a:rPr>
              <a:t>Repeat</a:t>
            </a:r>
            <a:r>
              <a:rPr lang="en-US" sz="2800" dirty="0"/>
              <a:t> Yourself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800" dirty="0"/>
              <a:t>YAGNI</a:t>
            </a:r>
          </a:p>
          <a:p>
            <a:pPr marL="914400" lvl="1" indent="-457200">
              <a:lnSpc>
                <a:spcPct val="150000"/>
              </a:lnSpc>
              <a:buFont typeface="Wingdings" pitchFamily="2" charset="2"/>
              <a:buChar char="v"/>
            </a:pPr>
            <a:r>
              <a:rPr lang="en-US" sz="2800" dirty="0"/>
              <a:t>You Aren’t Going to </a:t>
            </a:r>
            <a:r>
              <a:rPr lang="en-US" sz="2800" dirty="0">
                <a:solidFill>
                  <a:srgbClr val="00B0F0"/>
                </a:solidFill>
              </a:rPr>
              <a:t>Need</a:t>
            </a:r>
            <a:r>
              <a:rPr lang="en-US" sz="2800" dirty="0"/>
              <a:t> 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652EF1-F7D6-994F-8390-941BADDB5184}"/>
              </a:ext>
            </a:extLst>
          </p:cNvPr>
          <p:cNvSpPr txBox="1"/>
          <p:nvPr/>
        </p:nvSpPr>
        <p:spPr>
          <a:xfrm>
            <a:off x="1048658" y="708870"/>
            <a:ext cx="88216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Principles of</a:t>
            </a:r>
            <a:r>
              <a:rPr lang="en-US" sz="4000" dirty="0">
                <a:solidFill>
                  <a:srgbClr val="00B0F0"/>
                </a:solidFill>
              </a:rPr>
              <a:t> Software Engineering</a:t>
            </a:r>
            <a:r>
              <a:rPr lang="en-US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883466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B9AE59-6ED7-2149-9005-5F4647547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29" y="2085891"/>
            <a:ext cx="5518150" cy="27241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31CBD79-4755-0846-B2D1-234869405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222" y="2104857"/>
            <a:ext cx="5518150" cy="26862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9DBD83-B8F4-3D48-BED1-D643703246E1}"/>
              </a:ext>
            </a:extLst>
          </p:cNvPr>
          <p:cNvSpPr txBox="1"/>
          <p:nvPr/>
        </p:nvSpPr>
        <p:spPr>
          <a:xfrm>
            <a:off x="567884" y="889493"/>
            <a:ext cx="111989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How much does </a:t>
            </a:r>
            <a:r>
              <a:rPr lang="en-US" sz="4000" dirty="0">
                <a:solidFill>
                  <a:srgbClr val="00B0F0"/>
                </a:solidFill>
              </a:rPr>
              <a:t>Software Engineer</a:t>
            </a:r>
            <a:r>
              <a:rPr lang="en-US" sz="4000" dirty="0"/>
              <a:t> get </a:t>
            </a:r>
            <a:r>
              <a:rPr lang="en-US" sz="4000" dirty="0">
                <a:solidFill>
                  <a:srgbClr val="00B0F0"/>
                </a:solidFill>
              </a:rPr>
              <a:t>Pay</a:t>
            </a:r>
            <a:r>
              <a:rPr lang="en-US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456622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260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Kapak Lonjong, Pengertian, Jenis, Kebudayaan, Fungsi dan Penemu">
            <a:extLst>
              <a:ext uri="{FF2B5EF4-FFF2-40B4-BE49-F238E27FC236}">
                <a16:creationId xmlns:a16="http://schemas.microsoft.com/office/drawing/2014/main" id="{E7DCB2C6-D16F-D440-BA97-C0F2E0085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056" y="615244"/>
            <a:ext cx="4122153" cy="2813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pa Itu Revolusi Industri 4.0 (Uraian Lengkap) – EOS Teknologi">
            <a:extLst>
              <a:ext uri="{FF2B5EF4-FFF2-40B4-BE49-F238E27FC236}">
                <a16:creationId xmlns:a16="http://schemas.microsoft.com/office/drawing/2014/main" id="{6D4A9909-8107-6541-81C5-9CC27EE85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548022"/>
            <a:ext cx="5094464" cy="3655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1835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Revolusi Industri 1.0 | by DiPtra | diptra">
            <a:extLst>
              <a:ext uri="{FF2B5EF4-FFF2-40B4-BE49-F238E27FC236}">
                <a16:creationId xmlns:a16="http://schemas.microsoft.com/office/drawing/2014/main" id="{5F271FE2-3932-804E-B88E-17D67B1E91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7011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Tangan, terang, gelap, wallpaper seluler HD | SmartResize">
            <a:extLst>
              <a:ext uri="{FF2B5EF4-FFF2-40B4-BE49-F238E27FC236}">
                <a16:creationId xmlns:a16="http://schemas.microsoft.com/office/drawing/2014/main" id="{456DC26B-A0B3-B640-AA3D-4543C97000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48" b="3846"/>
          <a:stretch/>
        </p:blipFill>
        <p:spPr bwMode="auto">
          <a:xfrm>
            <a:off x="1515534" y="2167431"/>
            <a:ext cx="3725616" cy="396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2pcs E27 Socket Chandelier Lamp Light Fixture, Black Hanging Silicone  Holder Adjustable Modern Pendant Ceiling Lamp">
            <a:extLst>
              <a:ext uri="{FF2B5EF4-FFF2-40B4-BE49-F238E27FC236}">
                <a16:creationId xmlns:a16="http://schemas.microsoft.com/office/drawing/2014/main" id="{64A6F919-4132-6C48-87B0-5958D6780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399" y="527788"/>
            <a:ext cx="3824111" cy="3824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0864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Revolusi Industri 2.0 | by DiPtra | diptra">
            <a:extLst>
              <a:ext uri="{FF2B5EF4-FFF2-40B4-BE49-F238E27FC236}">
                <a16:creationId xmlns:a16="http://schemas.microsoft.com/office/drawing/2014/main" id="{714D7BE4-3AD2-C444-8BE1-BF2E9F6DF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79125"/>
            <a:ext cx="12192000" cy="753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105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Revolusi Industri 3.0 | by DiPtra | empty space | Medium">
            <a:extLst>
              <a:ext uri="{FF2B5EF4-FFF2-40B4-BE49-F238E27FC236}">
                <a16:creationId xmlns:a16="http://schemas.microsoft.com/office/drawing/2014/main" id="{4E145EF6-D6D1-8647-959E-B689A913A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4117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Pentingnya Teknologi Pengelolaan Data di Era Revolusi Industri 4.0 |  Pusdatin Kesos">
            <a:extLst>
              <a:ext uri="{FF2B5EF4-FFF2-40B4-BE49-F238E27FC236}">
                <a16:creationId xmlns:a16="http://schemas.microsoft.com/office/drawing/2014/main" id="{910DB9A6-3CF0-8546-A367-FF498C249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967" y="-3876"/>
            <a:ext cx="10346065" cy="6861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19057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{1EE66315-B16B-7D40-A413-EAF4A97817C7}tf10001063</Template>
  <TotalTime>2020</TotalTime>
  <Words>315</Words>
  <Application>Microsoft Macintosh PowerPoint</Application>
  <PresentationFormat>Widescreen</PresentationFormat>
  <Paragraphs>62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Agency FB</vt:lpstr>
      <vt:lpstr>Arial</vt:lpstr>
      <vt:lpstr>Century Gothic</vt:lpstr>
      <vt:lpstr>Wingdings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Teguh Agung Prabowo</dc:creator>
  <cp:lastModifiedBy>Teguh Agung Prabowo</cp:lastModifiedBy>
  <cp:revision>3</cp:revision>
  <dcterms:created xsi:type="dcterms:W3CDTF">2022-06-24T07:33:05Z</dcterms:created>
  <dcterms:modified xsi:type="dcterms:W3CDTF">2022-06-25T17:13:58Z</dcterms:modified>
</cp:coreProperties>
</file>

<file path=docProps/thumbnail.jpeg>
</file>